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5" r:id="rId1"/>
  </p:sldMasterIdLst>
  <p:notesMasterIdLst>
    <p:notesMasterId r:id="rId19"/>
  </p:notesMasterIdLst>
  <p:sldIdLst>
    <p:sldId id="256" r:id="rId2"/>
    <p:sldId id="272" r:id="rId3"/>
    <p:sldId id="257" r:id="rId4"/>
    <p:sldId id="261" r:id="rId5"/>
    <p:sldId id="265" r:id="rId6"/>
    <p:sldId id="259" r:id="rId7"/>
    <p:sldId id="263" r:id="rId8"/>
    <p:sldId id="264" r:id="rId9"/>
    <p:sldId id="273" r:id="rId10"/>
    <p:sldId id="267" r:id="rId11"/>
    <p:sldId id="260" r:id="rId12"/>
    <p:sldId id="262" r:id="rId13"/>
    <p:sldId id="268" r:id="rId14"/>
    <p:sldId id="258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08"/>
    <p:restoredTop sz="95872"/>
  </p:normalViewPr>
  <p:slideViewPr>
    <p:cSldViewPr snapToGrid="0" snapToObjects="1">
      <p:cViewPr varScale="1">
        <p:scale>
          <a:sx n="128" d="100"/>
          <a:sy n="128" d="100"/>
        </p:scale>
        <p:origin x="8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FB43F-02B3-844D-85F4-04497D1413D3}" type="datetimeFigureOut">
              <a:rPr lang="en-US" smtClean="0"/>
              <a:t>5/23/22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DA577-FBD0-F84C-9177-B7FB3D253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15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BFB0C-8355-C44A-A6DC-7AD89ED479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39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BFB0C-8355-C44A-A6DC-7AD89ED479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77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3AE85-6054-A167-6F9B-789E9A5AA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6088D-42D0-811F-09D8-A873F544C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4BAA7-1398-D4DD-000E-513555449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BA96E-23D1-B657-6BDD-668423E5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67DA3-7C2B-C17A-EAD1-A0CAD4BB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401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723F7-0E32-C6D9-795A-5DCC01CF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E2CCF-E5FC-8345-117D-E855A321E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79A37-F211-E918-2B20-0CB96D7E8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5EE28-5AA2-F836-8B60-C11CB281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C84E0-E113-D8CD-C273-0AA718E12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009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965FC5-58B6-F1AC-6674-D8774F9098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986C17-2A67-ED68-2293-22AB685B2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8B05D-B57A-5EBF-F0BA-05BF2873D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F912-80FA-E949-CAD3-C46B7871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4E38A-9F1D-9E10-FD14-F2121023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657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9F1E-D2E4-0748-5C67-9C7CD137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5AE3-A579-71DD-F1D5-40A45A566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FEA4A-22B2-1114-1F81-99EDC4F7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C2127-3FEA-328A-9DAF-2B7FFF7D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FD8C1-08CF-928C-FB3B-A6FFB796D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0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23D6-2F53-CCC3-D6EF-61665E02E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53999-84C0-827B-6294-7D1ACD8D8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437FC-3126-ADA9-C9EC-FAB27F151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3402-D874-BA32-59E1-1C83F7A5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C315D-3AF1-0617-0DA2-BCBA5E06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209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A1F5-4AA9-4880-55EF-67D1B7D5A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F41B8-30B2-DD14-F40E-53D1E9A66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9A00B-9017-0720-35E0-D462296BB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54DDE-0CA8-52AD-0025-2EEFF609F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F8189-EEF1-7BF8-2D6C-1091132B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8772D-F8D6-EEF3-4782-32F342A6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04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D60F-C2B2-861A-72E9-318A211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CADF3-6161-DE22-6B3E-F6DDA880C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B90D4-2C2D-2573-7CCA-D375586BA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39F30-9E25-018E-456C-C84CAEE2C7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6DA36-FFE4-C135-474A-E345B38D9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FAEE42-BFAE-8502-A502-5676EDADF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1A115C-A43F-91DB-1F59-28C221E8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099C2-6F4E-666A-F9B5-2252CE21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5321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059B8-B52F-5BB5-3315-CBB997DE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8B2606-9185-14FB-2FEC-33A70A77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770D4-4516-A6B3-7B67-3BB54D462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8484BD-2421-5C87-B255-CCDDB28A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4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AACCB-6A37-6301-430D-D079AEE25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2D590F-7B6B-13BD-17CA-289656E7F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37246-704E-8660-1E05-7E490CB87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8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9ADD-27F7-82FB-F3FE-7CA000A7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9F5BE-7776-CABF-D53B-FC6799C17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FB09D-77E4-2A3F-C089-4AF1E0A77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B3BC8-3763-6FC1-20CB-CE52A53BD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3B339-8678-B112-9DB0-77C550FEA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1112B-0A48-7C46-D560-E8232FD4C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02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871CB-E970-C3EF-9B41-A2E97FD93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2CE07-6F56-89A1-F405-DD5A1AC4A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B6A3D-0CEB-A774-F7A7-1621BFEDC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7FE88-1079-C43B-B972-9146C59F3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EAE3F-3479-9B27-7416-473104E31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F0D2C-9A15-4A25-63A0-37CA962D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15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B3281B-C855-C5D1-5C9E-55D4491D9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E8058-BAFD-4CB3-9E1F-6ED01012E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EE65A-8220-6576-D1C1-F24A2EC5C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38AF7-B77E-C057-A1FC-4F6BC7A49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D4DA7-D6DA-3366-0D1F-3156F1093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11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ov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2B2359-7DC6-1DFC-9E8F-9C3746B16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INM707 Deep Reinforcement Learning Coursework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B71E4-2091-D544-548B-DA3C09237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160126"/>
            <a:ext cx="610519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Elnara Mammadova &amp; Jerome Titus</a:t>
            </a:r>
          </a:p>
        </p:txBody>
      </p:sp>
    </p:spTree>
    <p:extLst>
      <p:ext uri="{BB962C8B-B14F-4D97-AF65-F5344CB8AC3E}">
        <p14:creationId xmlns:p14="http://schemas.microsoft.com/office/powerpoint/2010/main" val="3178094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A3E6-CA4C-584F-A0A7-CE378568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7695-F03E-C545-A43E-F3784C7F4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0312" cy="3735203"/>
          </a:xfrm>
        </p:spPr>
        <p:txBody>
          <a:bodyPr>
            <a:normAutofit/>
          </a:bodyPr>
          <a:lstStyle/>
          <a:p>
            <a:r>
              <a:rPr lang="en-US" sz="2400" dirty="0"/>
              <a:t>Task</a:t>
            </a:r>
          </a:p>
          <a:p>
            <a:r>
              <a:rPr lang="en-US" sz="2400" dirty="0"/>
              <a:t>Cartpole Environment</a:t>
            </a:r>
          </a:p>
          <a:p>
            <a:r>
              <a:rPr lang="en-US" sz="2400" dirty="0"/>
              <a:t>Rewards</a:t>
            </a:r>
          </a:p>
          <a:p>
            <a:r>
              <a:rPr lang="en-US" sz="2400" dirty="0"/>
              <a:t>State Representation</a:t>
            </a:r>
          </a:p>
          <a:p>
            <a:pPr lvl="1"/>
            <a:r>
              <a:rPr lang="en-US" sz="1200" dirty="0"/>
              <a:t>(Cart Position, Cart Velocity, Pole Angle, and Velocity at the top of the pole)</a:t>
            </a:r>
          </a:p>
          <a:p>
            <a:r>
              <a:rPr lang="en-US" sz="2400" dirty="0"/>
              <a:t>Action Representation</a:t>
            </a:r>
          </a:p>
          <a:p>
            <a:pPr lvl="1"/>
            <a:r>
              <a:rPr lang="en-US" sz="1200" dirty="0"/>
              <a:t>Exertion of -1 (left) and +1 (right) forces</a:t>
            </a:r>
          </a:p>
          <a:p>
            <a:r>
              <a:rPr lang="en-US" sz="2400" dirty="0"/>
              <a:t>Episode Termination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Using Q-Learning for OpenAI's CartPole-v1 | by Ali Fakhry | The Startup |  Medium">
            <a:extLst>
              <a:ext uri="{FF2B5EF4-FFF2-40B4-BE49-F238E27FC236}">
                <a16:creationId xmlns:a16="http://schemas.microsoft.com/office/drawing/2014/main" id="{34CF01C0-0AFF-BE44-A91B-CB12CBA58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417" y="1297172"/>
            <a:ext cx="5682314" cy="375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509CD-F71A-894B-B731-099C4255F85F}"/>
              </a:ext>
            </a:extLst>
          </p:cNvPr>
          <p:cNvSpPr txBox="1"/>
          <p:nvPr/>
        </p:nvSpPr>
        <p:spPr>
          <a:xfrm>
            <a:off x="6247417" y="4369807"/>
            <a:ext cx="383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 X: Snapshot of Cartpole Environment</a:t>
            </a:r>
          </a:p>
        </p:txBody>
      </p:sp>
    </p:spTree>
    <p:extLst>
      <p:ext uri="{BB962C8B-B14F-4D97-AF65-F5344CB8AC3E}">
        <p14:creationId xmlns:p14="http://schemas.microsoft.com/office/powerpoint/2010/main" val="415928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C696-F96D-B640-A714-4E779C14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49C7E-D152-4E43-9118-469F94CE3B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Why implement neural networks on Q-Learning?</a:t>
                </a:r>
              </a:p>
              <a:p>
                <a:pPr lvl="2"/>
                <a:r>
                  <a:rPr lang="en-US" dirty="0"/>
                  <a:t>Complex environments (Continuous, infinite state spaces)</a:t>
                </a:r>
              </a:p>
              <a:p>
                <a:r>
                  <a:rPr lang="en-US" dirty="0"/>
                  <a:t>Experience Replay</a:t>
                </a:r>
              </a:p>
              <a:p>
                <a:r>
                  <a:rPr lang="en-US" dirty="0"/>
                  <a:t>Freezing Target Network Updates</a:t>
                </a:r>
              </a:p>
              <a:p>
                <a:r>
                  <a:rPr lang="en-US" dirty="0"/>
                  <a:t>Why make improvements to DQN?</a:t>
                </a:r>
              </a:p>
              <a:p>
                <a:pPr lvl="2"/>
                <a:r>
                  <a:rPr lang="en-US" dirty="0"/>
                  <a:t>Q-value overestimation</a:t>
                </a:r>
              </a:p>
              <a:p>
                <a:r>
                  <a:rPr lang="en-US" dirty="0"/>
                  <a:t>Q-Learning Update Rule</a:t>
                </a:r>
              </a:p>
              <a:p>
                <a:pPr lvl="1"/>
                <a:r>
                  <a:rPr lang="en-US" sz="1800" dirty="0"/>
                  <a:t>Vanilla DQN: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𝐷𝑄𝑁</m:t>
                        </m:r>
                      </m:sup>
                    </m:sSubSup>
                    <m:r>
                      <a:rPr lang="en-IN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18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IN" sz="1800" dirty="0">
                    <a:effectLst/>
                  </a:rPr>
                  <a:t> </a:t>
                </a:r>
                <a:endParaRPr lang="en-US" sz="1800" dirty="0"/>
              </a:p>
              <a:p>
                <a:pPr lvl="1"/>
                <a:r>
                  <a:rPr lang="en-US" sz="1800" dirty="0"/>
                  <a:t>Double DQN: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𝐷𝐷𝑄𝑁</m:t>
                        </m:r>
                      </m:sup>
                    </m:sSubSup>
                    <m:r>
                      <a:rPr lang="en-IN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IN" sz="18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IN" sz="1800" i="1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𝑎𝑟𝑔</m:t>
                        </m:r>
                        <m:limLow>
                          <m:limLow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18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IN" sz="1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I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IN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800" dirty="0"/>
                  <a:t>,  where </a:t>
                </a:r>
                <a14:m>
                  <m:oMath xmlns:m="http://schemas.openxmlformats.org/officeDocument/2006/math">
                    <m:r>
                      <a:rPr lang="en-IN" sz="18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1800" dirty="0"/>
                  <a:t> correspond to parameters of online and target networks respectively</a:t>
                </a:r>
              </a:p>
              <a:p>
                <a:pPr lvl="1"/>
                <a:r>
                  <a:rPr lang="en-US" sz="1800" dirty="0"/>
                  <a:t>Dueling DQN: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15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5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𝐷𝑢𝑒𝑙𝑖𝑛𝑔</m:t>
                        </m:r>
                        <m:r>
                          <a:rPr lang="en-IN" sz="1500" i="1">
                            <a:latin typeface="Cambria Math" panose="02040503050406030204" pitchFamily="18" charset="0"/>
                          </a:rPr>
                          <m:t>𝐷𝑄𝑁</m:t>
                        </m:r>
                      </m:sup>
                    </m:sSubSup>
                    <m:r>
                      <a:rPr lang="en-IN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5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N" sz="15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1500" i="1">
                        <a:latin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IN" sz="15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15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15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IN" sz="1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15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IN" sz="15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IN" sz="1500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IN" sz="15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IN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5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IN" sz="15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sz="15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5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IN" sz="15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sz="150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IN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5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IN" sz="1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IN" sz="15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IN" sz="1500" dirty="0">
                    <a:effectLst/>
                  </a:rPr>
                  <a:t> , where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effectLst/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5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b="0" i="1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0" i="1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5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0" i="1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15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b="0" i="1" smtClean="0">
                            <a:effectLst/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5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500" b="0" i="1" smtClean="0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sz="1500" b="0" i="1" smtClean="0">
                        <a:effectLst/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1500" b="0" i="1" smtClean="0">
                        <a:effectLst/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5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b="0" i="1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0" i="1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500" b="0" i="1" smtClean="0">
                            <a:effectLst/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5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500" b="0" i="1" smtClean="0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sz="1500" b="0" i="1" smtClean="0">
                        <a:effectLst/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sz="15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15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b="0" i="1" smtClean="0">
                                <a:effectLst/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5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5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500" b="0" i="1" smtClean="0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1500" b="0" i="1" smtClean="0"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500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b="0" i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500" b="0" i="1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5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500" b="0" i="1" smtClean="0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1500" b="0" i="1" smtClean="0">
                            <a:effectLst/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5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500" b="0" i="1" smtClean="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500" dirty="0"/>
              </a:p>
              <a:p>
                <a:pPr lvl="1"/>
                <a:endParaRPr lang="en-US" sz="18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49C7E-D152-4E43-9118-469F94CE3B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679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1148D-315B-FC4E-976C-247A4A40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 + Task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9BA39-B28B-8D4D-BB79-933FD8F71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0609" cy="4351338"/>
          </a:xfrm>
        </p:spPr>
        <p:txBody>
          <a:bodyPr/>
          <a:lstStyle/>
          <a:p>
            <a:r>
              <a:rPr lang="en-GB" dirty="0"/>
              <a:t>Base Structure</a:t>
            </a:r>
          </a:p>
          <a:p>
            <a:pPr lvl="1"/>
            <a:r>
              <a:rPr lang="en-GB" dirty="0"/>
              <a:t>Neural Network</a:t>
            </a:r>
          </a:p>
          <a:p>
            <a:pPr lvl="1"/>
            <a:r>
              <a:rPr lang="en-GB" dirty="0"/>
              <a:t>Experience Replay/Memory</a:t>
            </a:r>
          </a:p>
          <a:p>
            <a:pPr lvl="1"/>
            <a:r>
              <a:rPr lang="en-GB" dirty="0"/>
              <a:t>Agent</a:t>
            </a:r>
          </a:p>
          <a:p>
            <a:pPr lvl="2"/>
            <a:r>
              <a:rPr lang="en-GB" dirty="0"/>
              <a:t>Initialisation of classes above</a:t>
            </a:r>
          </a:p>
          <a:p>
            <a:pPr lvl="2"/>
            <a:r>
              <a:rPr lang="en-GB" dirty="0"/>
              <a:t>Epsilon-greedy action</a:t>
            </a:r>
          </a:p>
          <a:p>
            <a:pPr lvl="2"/>
            <a:r>
              <a:rPr lang="en-GB" dirty="0"/>
              <a:t>Store transition</a:t>
            </a:r>
          </a:p>
          <a:p>
            <a:pPr lvl="2"/>
            <a:r>
              <a:rPr lang="en-GB" dirty="0"/>
              <a:t>Fill memory</a:t>
            </a:r>
          </a:p>
          <a:p>
            <a:pPr lvl="2"/>
            <a:r>
              <a:rPr lang="en-GB" dirty="0"/>
              <a:t>Sample memory</a:t>
            </a:r>
          </a:p>
          <a:p>
            <a:pPr lvl="2"/>
            <a:r>
              <a:rPr lang="en-GB" dirty="0"/>
              <a:t>Reduce epsilon</a:t>
            </a:r>
          </a:p>
          <a:p>
            <a:pPr lvl="2"/>
            <a:r>
              <a:rPr lang="en-GB" dirty="0"/>
              <a:t>Implement learning</a:t>
            </a:r>
          </a:p>
          <a:p>
            <a:pPr lvl="2"/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F6B291-D069-0648-B19D-D2A35D5E0ED9}"/>
              </a:ext>
            </a:extLst>
          </p:cNvPr>
          <p:cNvSpPr txBox="1">
            <a:spLocks/>
          </p:cNvSpPr>
          <p:nvPr/>
        </p:nvSpPr>
        <p:spPr>
          <a:xfrm>
            <a:off x="6096000" y="1999290"/>
            <a:ext cx="45206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Model Building</a:t>
            </a:r>
          </a:p>
          <a:p>
            <a:pPr lvl="1"/>
            <a:r>
              <a:rPr lang="en-GB" dirty="0"/>
              <a:t>Implementation</a:t>
            </a:r>
          </a:p>
          <a:p>
            <a:pPr lvl="1"/>
            <a:r>
              <a:rPr lang="en-GB" dirty="0"/>
              <a:t>Tuning</a:t>
            </a:r>
          </a:p>
          <a:p>
            <a:pPr lvl="2"/>
            <a:r>
              <a:rPr lang="en-GB" dirty="0"/>
              <a:t>Computationally expensive and time intensive: Breakdown work and reduce hyperparameter range</a:t>
            </a:r>
          </a:p>
        </p:txBody>
      </p:sp>
    </p:spTree>
    <p:extLst>
      <p:ext uri="{BB962C8B-B14F-4D97-AF65-F5344CB8AC3E}">
        <p14:creationId xmlns:p14="http://schemas.microsoft.com/office/powerpoint/2010/main" val="1714540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66A9D-BBC3-6648-A67C-73920ABAD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Single Run 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B13FEE2-AF7D-BE46-8D98-CF8B9C1AA9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6" y="2179784"/>
            <a:ext cx="3571259" cy="2582206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409C4DE-7D34-1C41-9C03-D5703C04F6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15" y="2174715"/>
            <a:ext cx="3571258" cy="2582206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6CA399B-375C-9249-A8A4-072C8065B6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23" y="2156306"/>
            <a:ext cx="3571258" cy="2582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06E44E-E0B2-EB4E-A9DE-69CC709AD528}"/>
              </a:ext>
            </a:extLst>
          </p:cNvPr>
          <p:cNvSpPr txBox="1"/>
          <p:nvPr/>
        </p:nvSpPr>
        <p:spPr>
          <a:xfrm>
            <a:off x="595423" y="4859079"/>
            <a:ext cx="10409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Plots of Average Rewards for (Left) Vanilla DQN (Middle) Double DQN (Right) Dueling DQN</a:t>
            </a:r>
          </a:p>
        </p:txBody>
      </p:sp>
    </p:spTree>
    <p:extLst>
      <p:ext uri="{BB962C8B-B14F-4D97-AF65-F5344CB8AC3E}">
        <p14:creationId xmlns:p14="http://schemas.microsoft.com/office/powerpoint/2010/main" val="1847820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FF62E-D93B-E646-9336-4E03F3EB9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Hyperparameter Tuning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E4A45BB-770F-0F40-B5B0-1BEF2B2AC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39" y="1986143"/>
            <a:ext cx="4976918" cy="3555726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CD61FCA-85B4-8E4D-9AC9-BEEF2DD0D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886" y="1986143"/>
            <a:ext cx="4976918" cy="35557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C29B97-EC42-7544-BF62-BA3AC027EA08}"/>
              </a:ext>
            </a:extLst>
          </p:cNvPr>
          <p:cNvSpPr txBox="1"/>
          <p:nvPr/>
        </p:nvSpPr>
        <p:spPr>
          <a:xfrm>
            <a:off x="372139" y="5560325"/>
            <a:ext cx="10409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Hyperparameter results for (Left) Double DQN (Right) Dueling DQN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20DA6-6D66-6046-A0F5-CE75FF83A751}"/>
              </a:ext>
            </a:extLst>
          </p:cNvPr>
          <p:cNvSpPr txBox="1"/>
          <p:nvPr/>
        </p:nvSpPr>
        <p:spPr>
          <a:xfrm>
            <a:off x="478465" y="6134986"/>
            <a:ext cx="996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both double and </a:t>
            </a:r>
            <a:r>
              <a:rPr lang="en-GB" dirty="0" err="1"/>
              <a:t>dueling</a:t>
            </a:r>
            <a:r>
              <a:rPr lang="en-GB" dirty="0"/>
              <a:t> DQN, optimal results from hyperparameter tuning corresponded to 0.00001 and 1.0 for the learning rate and gamma,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3947179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9D38F21-1548-A74F-A7B7-8E632820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Individual Task</a:t>
            </a:r>
          </a:p>
        </p:txBody>
      </p:sp>
    </p:spTree>
    <p:extLst>
      <p:ext uri="{BB962C8B-B14F-4D97-AF65-F5344CB8AC3E}">
        <p14:creationId xmlns:p14="http://schemas.microsoft.com/office/powerpoint/2010/main" val="2507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7487-2196-079A-4284-5493B2ED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Q-Learning Implementation in Atari Pong Environment</a:t>
            </a:r>
          </a:p>
        </p:txBody>
      </p:sp>
      <p:pic>
        <p:nvPicPr>
          <p:cNvPr id="7" name="Pong.mov" descr="Pong.mov">
            <a:hlinkClick r:id="" action="ppaction://media"/>
            <a:extLst>
              <a:ext uri="{FF2B5EF4-FFF2-40B4-BE49-F238E27FC236}">
                <a16:creationId xmlns:a16="http://schemas.microsoft.com/office/drawing/2014/main" id="{DA2029C4-654B-E6D4-4317-F7B52E7A188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9191" y="1972381"/>
            <a:ext cx="3687763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4281B2-D27F-6C0A-F098-0726C73EDEF6}"/>
              </a:ext>
            </a:extLst>
          </p:cNvPr>
          <p:cNvSpPr txBox="1"/>
          <p:nvPr/>
        </p:nvSpPr>
        <p:spPr>
          <a:xfrm>
            <a:off x="5517444" y="1791759"/>
            <a:ext cx="58363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Pong Atari 2600 environment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Graphic version </a:t>
            </a:r>
          </a:p>
          <a:p>
            <a:pPr marL="285750" indent="-285750">
              <a:buFontTx/>
              <a:buChar char="-"/>
            </a:pPr>
            <a:r>
              <a:rPr lang="en-US" dirty="0"/>
              <a:t>v4</a:t>
            </a:r>
          </a:p>
          <a:p>
            <a:pPr marL="285750" indent="-285750">
              <a:buFontTx/>
              <a:buChar char="-"/>
            </a:pPr>
            <a:r>
              <a:rPr lang="en-US" dirty="0"/>
              <a:t>Deterministic</a:t>
            </a:r>
          </a:p>
          <a:p>
            <a:pPr marL="285750" indent="-285750">
              <a:buFontTx/>
              <a:buChar char="-"/>
            </a:pPr>
            <a:r>
              <a:rPr lang="en-US" dirty="0"/>
              <a:t>6 discrete action space </a:t>
            </a:r>
          </a:p>
          <a:p>
            <a:r>
              <a:rPr lang="en-GB" dirty="0"/>
              <a:t>['NOOP', 'FIRE', 'RIGHT', 'LEFT', 'RIGHTFIRE', 'LEFTFIRE’]</a:t>
            </a:r>
          </a:p>
          <a:p>
            <a:pPr marL="285750" indent="-285750">
              <a:buFontTx/>
              <a:buChar char="-"/>
            </a:pPr>
            <a:r>
              <a:rPr lang="en-GB" dirty="0"/>
              <a:t>Policy: </a:t>
            </a:r>
          </a:p>
          <a:p>
            <a:pPr lvl="1"/>
            <a:r>
              <a:rPr lang="en-GB" dirty="0"/>
              <a:t>Double DQN, </a:t>
            </a:r>
          </a:p>
          <a:p>
            <a:pPr lvl="1"/>
            <a:r>
              <a:rPr lang="en-GB" dirty="0" err="1"/>
              <a:t>Dueling</a:t>
            </a:r>
            <a:r>
              <a:rPr lang="en-GB" dirty="0"/>
              <a:t> DQN, </a:t>
            </a:r>
          </a:p>
          <a:p>
            <a:pPr lvl="1"/>
            <a:r>
              <a:rPr lang="en-GB" dirty="0"/>
              <a:t>Prioritized Replay,</a:t>
            </a:r>
          </a:p>
          <a:p>
            <a:pPr lvl="1"/>
            <a:r>
              <a:rPr lang="en-GB" dirty="0"/>
              <a:t>Hyper-</a:t>
            </a:r>
            <a:r>
              <a:rPr lang="en-GB" dirty="0" err="1"/>
              <a:t>paramters</a:t>
            </a:r>
            <a:r>
              <a:rPr lang="en-GB" dirty="0"/>
              <a:t> adapted from </a:t>
            </a:r>
            <a:r>
              <a:rPr lang="en-GB" dirty="0" err="1"/>
              <a:t>Mnih</a:t>
            </a:r>
            <a:r>
              <a:rPr lang="en-GB" dirty="0"/>
              <a:t> et al 2015</a:t>
            </a:r>
          </a:p>
          <a:p>
            <a:pPr lvl="1"/>
            <a:r>
              <a:rPr lang="en-GB" dirty="0"/>
              <a:t>(Learning rate = 1e-5, </a:t>
            </a:r>
            <a:r>
              <a:rPr lang="en-GB" dirty="0" err="1"/>
              <a:t>learning_starts</a:t>
            </a:r>
            <a:r>
              <a:rPr lang="en-GB" dirty="0"/>
              <a:t>=10000, explore=True, </a:t>
            </a:r>
            <a:r>
              <a:rPr lang="en-GB" dirty="0" err="1"/>
              <a:t>discount_factor</a:t>
            </a:r>
            <a:r>
              <a:rPr lang="en-GB" dirty="0"/>
              <a:t>=0.99, </a:t>
            </a:r>
            <a:r>
              <a:rPr lang="en-GB" dirty="0" err="1"/>
              <a:t>hiddens</a:t>
            </a:r>
            <a:r>
              <a:rPr lang="en-GB" dirty="0"/>
              <a:t>=[512], </a:t>
            </a:r>
            <a:r>
              <a:rPr lang="en-GB" dirty="0" err="1"/>
              <a:t>exploration_config</a:t>
            </a:r>
            <a:r>
              <a:rPr lang="en-GB" dirty="0"/>
              <a:t>=</a:t>
            </a:r>
            <a:r>
              <a:rPr lang="en-GB" dirty="0" err="1"/>
              <a:t>EpsilonGreedy</a:t>
            </a:r>
            <a:r>
              <a:rPr lang="en-GB" dirty="0"/>
              <a:t>, model-dims=84.)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958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1BCA-4979-D394-188C-2DDA43D59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Results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3D9DF4C-F393-50F4-7CE7-B1431FDC3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597" y="1690688"/>
            <a:ext cx="3564659" cy="23114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50468D7-79D8-4849-7D96-15EB50493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4764156" y="1517268"/>
            <a:ext cx="3729443" cy="2507591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DED4544-E4D7-F282-9C58-4BF304F90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67"/>
          <a:stretch/>
        </p:blipFill>
        <p:spPr>
          <a:xfrm>
            <a:off x="757366" y="4141725"/>
            <a:ext cx="3529740" cy="235115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FCDD23E-A106-9A9B-F6D1-0168C0B5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261" y="4141725"/>
            <a:ext cx="3518338" cy="24386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ACC7E1-79A1-28E7-2352-CA55E8EFD336}"/>
              </a:ext>
            </a:extLst>
          </p:cNvPr>
          <p:cNvSpPr txBox="1"/>
          <p:nvPr/>
        </p:nvSpPr>
        <p:spPr>
          <a:xfrm>
            <a:off x="8627165" y="2037521"/>
            <a:ext cx="3299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757K time-steps (equivalent to 456 episodes ~ 2hrs)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</a:t>
            </a:r>
            <a:r>
              <a:rPr lang="en-US" dirty="0" err="1"/>
              <a:t>episode_mean</a:t>
            </a:r>
            <a:r>
              <a:rPr lang="en-US" dirty="0"/>
              <a:t> = 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983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9D38F21-1548-A74F-A7B7-8E632820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Basic Team Tasks</a:t>
            </a:r>
          </a:p>
        </p:txBody>
      </p:sp>
    </p:spTree>
    <p:extLst>
      <p:ext uri="{BB962C8B-B14F-4D97-AF65-F5344CB8AC3E}">
        <p14:creationId xmlns:p14="http://schemas.microsoft.com/office/powerpoint/2010/main" val="391882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A1FB4-D7E8-6CD4-6118-3990551FF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802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UberPool</a:t>
            </a:r>
            <a:r>
              <a:rPr lang="en-US" dirty="0"/>
              <a:t>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AFE0A-74CB-5261-4643-80A7AAE5E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8" y="1232680"/>
            <a:ext cx="7125380" cy="474405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Build </a:t>
            </a:r>
            <a:r>
              <a:rPr lang="en-US" sz="2000" dirty="0" err="1"/>
              <a:t>CityGrid</a:t>
            </a:r>
            <a:r>
              <a:rPr lang="en-US" sz="2000" dirty="0"/>
              <a:t> maze using Randomized Prim's algorithm.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Start with a grid full of walls.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Pick a cell, mark it as part of the </a:t>
            </a:r>
            <a:r>
              <a:rPr lang="en-US" sz="1600" dirty="0" err="1"/>
              <a:t>CityGrid</a:t>
            </a:r>
            <a:r>
              <a:rPr lang="en-US" sz="1600" dirty="0"/>
              <a:t>. Add the walls of the cell to the wall list.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While there are walls in the list:</a:t>
            </a:r>
          </a:p>
          <a:p>
            <a:pPr lvl="2"/>
            <a:r>
              <a:rPr lang="en-US" sz="1600" dirty="0"/>
              <a:t>Pick a random wall from the list. If only one of the cells that the wall divides is visited, then:</a:t>
            </a:r>
          </a:p>
          <a:p>
            <a:pPr lvl="2"/>
            <a:r>
              <a:rPr lang="en-US" sz="1600" dirty="0"/>
              <a:t>Make the wall a passage and mark the unvisited cell as part of the </a:t>
            </a:r>
            <a:r>
              <a:rPr lang="en-US" sz="1600" dirty="0" err="1"/>
              <a:t>CityGrid</a:t>
            </a:r>
            <a:r>
              <a:rPr lang="en-US" sz="1600" dirty="0"/>
              <a:t>.</a:t>
            </a:r>
          </a:p>
          <a:p>
            <a:pPr lvl="2"/>
            <a:r>
              <a:rPr lang="en-US" sz="1600" dirty="0"/>
              <a:t>Add the neighboring walls of the cell to the wall list.</a:t>
            </a:r>
          </a:p>
          <a:p>
            <a:pPr lvl="2"/>
            <a:r>
              <a:rPr lang="en-US" sz="1600" dirty="0"/>
              <a:t>Remove the wall from the list.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 two random empty cells to passenger (pick-up - </a:t>
            </a:r>
            <a:r>
              <a:rPr lang="en-US" sz="2000" dirty="0">
                <a:highlight>
                  <a:srgbClr val="FF0000"/>
                </a:highlight>
              </a:rPr>
              <a:t>P</a:t>
            </a:r>
            <a:r>
              <a:rPr lang="en-US" sz="2000" dirty="0"/>
              <a:t>) location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 two random empty cells to destination (drop-off - </a:t>
            </a:r>
            <a:r>
              <a:rPr lang="en-US" sz="2000" dirty="0">
                <a:highlight>
                  <a:srgbClr val="00FF00"/>
                </a:highlight>
              </a:rPr>
              <a:t>D</a:t>
            </a:r>
            <a:r>
              <a:rPr lang="en-US" sz="2000" dirty="0"/>
              <a:t>) locations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Assign one random empty cell to car (agent - </a:t>
            </a:r>
            <a:r>
              <a:rPr lang="en-US" sz="2000" dirty="0">
                <a:highlight>
                  <a:srgbClr val="FFFF00"/>
                </a:highlight>
              </a:rPr>
              <a:t>C</a:t>
            </a:r>
            <a:r>
              <a:rPr lang="en-US" sz="2000" dirty="0"/>
              <a:t>) location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4DB70-9991-96FE-F2D4-C14CE0C9FEA2}"/>
              </a:ext>
            </a:extLst>
          </p:cNvPr>
          <p:cNvSpPr txBox="1"/>
          <p:nvPr/>
        </p:nvSpPr>
        <p:spPr>
          <a:xfrm>
            <a:off x="2527661" y="6409761"/>
            <a:ext cx="9555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1600" i="1" dirty="0"/>
              <a:t>(https://</a:t>
            </a:r>
            <a:r>
              <a:rPr lang="en-US" sz="1600" i="1" dirty="0" err="1"/>
              <a:t>en.wikipedia.org</a:t>
            </a:r>
            <a:r>
              <a:rPr lang="en-US" sz="1600" i="1" dirty="0"/>
              <a:t>/wiki/</a:t>
            </a:r>
            <a:r>
              <a:rPr lang="en-US" sz="1600" i="1" dirty="0" err="1"/>
              <a:t>CityGrid_generation_algorithm#Randomized_Prim's_algorithm</a:t>
            </a:r>
            <a:r>
              <a:rPr lang="en-US" sz="1600" i="1" dirty="0"/>
              <a:t>)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615FF70-E41B-E7B2-0C8F-926FC6E3D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475" y="1327328"/>
            <a:ext cx="3788290" cy="40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82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0130E792-9BB8-C19C-242F-D2326740BBC8}"/>
              </a:ext>
            </a:extLst>
          </p:cNvPr>
          <p:cNvSpPr txBox="1"/>
          <p:nvPr/>
        </p:nvSpPr>
        <p:spPr>
          <a:xfrm>
            <a:off x="528790" y="119862"/>
            <a:ext cx="6100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/>
              <a:t>Action space</a:t>
            </a:r>
            <a:r>
              <a:rPr lang="en-US" sz="1800" dirty="0"/>
              <a:t> = { north, south, west, east, pick-up, drop-off</a:t>
            </a:r>
            <a:r>
              <a:rPr lang="en-US" dirty="0"/>
              <a:t>}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1419FB-0B21-47C2-25C9-3D7C277DA74C}"/>
              </a:ext>
            </a:extLst>
          </p:cNvPr>
          <p:cNvSpPr txBox="1"/>
          <p:nvPr/>
        </p:nvSpPr>
        <p:spPr>
          <a:xfrm>
            <a:off x="528790" y="389689"/>
            <a:ext cx="881167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/>
              <a:t>State space </a:t>
            </a:r>
            <a:r>
              <a:rPr lang="en-US" sz="1800" dirty="0"/>
              <a:t>= { </a:t>
            </a:r>
            <a:r>
              <a:rPr lang="en-US" dirty="0"/>
              <a:t>environment-size x 7}</a:t>
            </a:r>
          </a:p>
          <a:p>
            <a:r>
              <a:rPr lang="en-GB" sz="1600" dirty="0"/>
              <a:t>- Sub-space 1: </a:t>
            </a:r>
            <a:r>
              <a:rPr lang="en-GB" sz="1600" i="1" dirty="0"/>
              <a:t>Agent has not picked up either passenger </a:t>
            </a:r>
            <a:endParaRPr lang="en-GB" sz="1600" dirty="0"/>
          </a:p>
          <a:p>
            <a:r>
              <a:rPr lang="en-GB" sz="1600" dirty="0"/>
              <a:t>- Sub-space 2: </a:t>
            </a:r>
            <a:r>
              <a:rPr lang="en-GB" sz="1600" i="1" dirty="0"/>
              <a:t>Agent has picked up passenger 1, but not passenger 2 </a:t>
            </a:r>
            <a:endParaRPr lang="en-GB" sz="1600" dirty="0"/>
          </a:p>
          <a:p>
            <a:r>
              <a:rPr lang="en-GB" sz="1600" dirty="0"/>
              <a:t>- Sub-space 3: </a:t>
            </a:r>
            <a:r>
              <a:rPr lang="en-GB" sz="1600" i="1" dirty="0"/>
              <a:t>Agent has picked up passenger 2, but not passenger 1 </a:t>
            </a:r>
            <a:endParaRPr lang="en-GB" sz="1600" dirty="0"/>
          </a:p>
          <a:p>
            <a:r>
              <a:rPr lang="en-GB" sz="1600" dirty="0"/>
              <a:t>- Sub-space 4: </a:t>
            </a:r>
            <a:r>
              <a:rPr lang="en-GB" sz="1600" i="1" dirty="0"/>
              <a:t>Agent has picked up both passengers </a:t>
            </a:r>
            <a:endParaRPr lang="en-GB" sz="1600" dirty="0"/>
          </a:p>
          <a:p>
            <a:r>
              <a:rPr lang="en-GB" sz="1600" dirty="0"/>
              <a:t>- Sub-space 5: </a:t>
            </a:r>
            <a:r>
              <a:rPr lang="en-GB" sz="1600" i="1" dirty="0"/>
              <a:t>Agent has dropped passenger 1, but not passenger 2 </a:t>
            </a:r>
            <a:endParaRPr lang="en-GB" sz="1600" dirty="0"/>
          </a:p>
          <a:p>
            <a:r>
              <a:rPr lang="en-GB" sz="1600" dirty="0"/>
              <a:t>- Sub-space 6: </a:t>
            </a:r>
            <a:r>
              <a:rPr lang="en-GB" sz="1600" i="1" dirty="0"/>
              <a:t>Agent has dropped passenger 2, but not passenger 1 </a:t>
            </a:r>
            <a:endParaRPr lang="en-GB" sz="1600" dirty="0"/>
          </a:p>
          <a:p>
            <a:r>
              <a:rPr lang="en-GB" sz="1600" dirty="0"/>
              <a:t>- Sub-space 7:</a:t>
            </a:r>
            <a:r>
              <a:rPr lang="en-GB" sz="1600" i="1" dirty="0"/>
              <a:t>Agent has dropped both passengers at their respective destinations </a:t>
            </a:r>
            <a:endParaRPr lang="en-GB" sz="16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025AF82-83AF-935F-F24D-CF44530E9F8F}"/>
              </a:ext>
            </a:extLst>
          </p:cNvPr>
          <p:cNvSpPr/>
          <p:nvPr/>
        </p:nvSpPr>
        <p:spPr>
          <a:xfrm>
            <a:off x="2161437" y="4620793"/>
            <a:ext cx="1358466" cy="13584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0FB8D62-4672-6893-4282-884B5B69C431}"/>
              </a:ext>
            </a:extLst>
          </p:cNvPr>
          <p:cNvSpPr/>
          <p:nvPr/>
        </p:nvSpPr>
        <p:spPr>
          <a:xfrm>
            <a:off x="537261" y="4588526"/>
            <a:ext cx="1358466" cy="1358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E6EB4C6-E6EC-3D1E-3992-D4B1EF8D86E6}"/>
              </a:ext>
            </a:extLst>
          </p:cNvPr>
          <p:cNvSpPr/>
          <p:nvPr/>
        </p:nvSpPr>
        <p:spPr>
          <a:xfrm>
            <a:off x="3776745" y="4620794"/>
            <a:ext cx="1358466" cy="13584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C8A03-838A-9C59-5FF6-322AA2990CD2}"/>
              </a:ext>
            </a:extLst>
          </p:cNvPr>
          <p:cNvSpPr/>
          <p:nvPr/>
        </p:nvSpPr>
        <p:spPr>
          <a:xfrm>
            <a:off x="5416767" y="4620794"/>
            <a:ext cx="1358466" cy="13584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82D35C4-D81E-F48D-EA53-2AA60F76E271}"/>
              </a:ext>
            </a:extLst>
          </p:cNvPr>
          <p:cNvSpPr/>
          <p:nvPr/>
        </p:nvSpPr>
        <p:spPr>
          <a:xfrm>
            <a:off x="7069147" y="4620795"/>
            <a:ext cx="1358466" cy="1358466"/>
          </a:xfrm>
          <a:prstGeom prst="rect">
            <a:avLst/>
          </a:prstGeom>
          <a:solidFill>
            <a:srgbClr val="FFE1F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79C858F-3529-3069-B4BB-4EAFBB76B757}"/>
              </a:ext>
            </a:extLst>
          </p:cNvPr>
          <p:cNvSpPr/>
          <p:nvPr/>
        </p:nvSpPr>
        <p:spPr>
          <a:xfrm>
            <a:off x="8709171" y="4620795"/>
            <a:ext cx="1358466" cy="1358466"/>
          </a:xfrm>
          <a:prstGeom prst="rect">
            <a:avLst/>
          </a:prstGeom>
          <a:solidFill>
            <a:srgbClr val="EEDEF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D09E5FC-8209-7E63-47DC-A0DC3FC2FFFA}"/>
              </a:ext>
            </a:extLst>
          </p:cNvPr>
          <p:cNvSpPr/>
          <p:nvPr/>
        </p:nvSpPr>
        <p:spPr>
          <a:xfrm>
            <a:off x="10373908" y="4620798"/>
            <a:ext cx="1358466" cy="1358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D7350F1-C190-9AD8-4E20-E21A0BED484C}"/>
              </a:ext>
            </a:extLst>
          </p:cNvPr>
          <p:cNvSpPr txBox="1"/>
          <p:nvPr/>
        </p:nvSpPr>
        <p:spPr>
          <a:xfrm>
            <a:off x="740291" y="4311622"/>
            <a:ext cx="10406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2">
                    <a:lumMod val="25000"/>
                  </a:schemeClr>
                </a:solidFill>
              </a:rPr>
              <a:t>Sub-space 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3DFADF-D22F-0B28-4A86-2FF8C3CF2A78}"/>
              </a:ext>
            </a:extLst>
          </p:cNvPr>
          <p:cNvSpPr txBox="1"/>
          <p:nvPr/>
        </p:nvSpPr>
        <p:spPr>
          <a:xfrm>
            <a:off x="2361472" y="4371594"/>
            <a:ext cx="10406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C00000"/>
                </a:solidFill>
              </a:rPr>
              <a:t>Sub-space 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C3C0EE-9B97-1DF8-0CFF-DECFED7A6A27}"/>
              </a:ext>
            </a:extLst>
          </p:cNvPr>
          <p:cNvSpPr txBox="1"/>
          <p:nvPr/>
        </p:nvSpPr>
        <p:spPr>
          <a:xfrm>
            <a:off x="3976780" y="4373752"/>
            <a:ext cx="10406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08F00"/>
                </a:solidFill>
              </a:rPr>
              <a:t>Sub-space 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136943-BA74-F7DC-FA0B-3F255971A9D0}"/>
              </a:ext>
            </a:extLst>
          </p:cNvPr>
          <p:cNvSpPr txBox="1"/>
          <p:nvPr/>
        </p:nvSpPr>
        <p:spPr>
          <a:xfrm>
            <a:off x="5585136" y="4371594"/>
            <a:ext cx="10406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432FF"/>
                </a:solidFill>
              </a:rPr>
              <a:t>Sub-space 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EC08F0-171C-7BC3-12C9-DD5C55A0069A}"/>
              </a:ext>
            </a:extLst>
          </p:cNvPr>
          <p:cNvSpPr txBox="1"/>
          <p:nvPr/>
        </p:nvSpPr>
        <p:spPr>
          <a:xfrm>
            <a:off x="7269182" y="4371594"/>
            <a:ext cx="10406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FF40FF"/>
                </a:solidFill>
              </a:rPr>
              <a:t>Sub-space 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C3D77F-10A9-06E9-A6A4-B326F7FDA7B5}"/>
              </a:ext>
            </a:extLst>
          </p:cNvPr>
          <p:cNvSpPr txBox="1"/>
          <p:nvPr/>
        </p:nvSpPr>
        <p:spPr>
          <a:xfrm>
            <a:off x="8909206" y="4371594"/>
            <a:ext cx="10406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9437FF"/>
                </a:solidFill>
              </a:rPr>
              <a:t>Sub-space 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6AA000-2D55-9C57-90D5-6137F80CB4EC}"/>
              </a:ext>
            </a:extLst>
          </p:cNvPr>
          <p:cNvSpPr txBox="1"/>
          <p:nvPr/>
        </p:nvSpPr>
        <p:spPr>
          <a:xfrm>
            <a:off x="10573943" y="4371594"/>
            <a:ext cx="10406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/>
              <a:t>Sub-space 7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FB3D94-98A1-B90B-9F0B-88BB34C36729}"/>
              </a:ext>
            </a:extLst>
          </p:cNvPr>
          <p:cNvSpPr txBox="1"/>
          <p:nvPr/>
        </p:nvSpPr>
        <p:spPr>
          <a:xfrm>
            <a:off x="533303" y="4600400"/>
            <a:ext cx="3033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FF0000"/>
                </a:highlight>
              </a:rPr>
              <a:t>P</a:t>
            </a:r>
            <a:r>
              <a:rPr lang="en-US" sz="1100" baseline="-25000" dirty="0">
                <a:highlight>
                  <a:srgbClr val="FF0000"/>
                </a:highlight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7E2EEF7-5F9C-20A2-AE88-C666A81B87CA}"/>
              </a:ext>
            </a:extLst>
          </p:cNvPr>
          <p:cNvSpPr txBox="1"/>
          <p:nvPr/>
        </p:nvSpPr>
        <p:spPr>
          <a:xfrm>
            <a:off x="3246104" y="4606950"/>
            <a:ext cx="3033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FF0000"/>
                </a:highlight>
              </a:rPr>
              <a:t>P</a:t>
            </a:r>
            <a:r>
              <a:rPr lang="en-US" sz="1100" baseline="-25000" dirty="0">
                <a:highlight>
                  <a:srgbClr val="FF0000"/>
                </a:highlight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7A1EFB1-83BC-E3DC-1340-505CEC373C2C}"/>
              </a:ext>
            </a:extLst>
          </p:cNvPr>
          <p:cNvSpPr txBox="1"/>
          <p:nvPr/>
        </p:nvSpPr>
        <p:spPr>
          <a:xfrm>
            <a:off x="1637108" y="5686733"/>
            <a:ext cx="322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008000"/>
                </a:highlight>
              </a:rPr>
              <a:t>D</a:t>
            </a:r>
            <a:r>
              <a:rPr lang="en-US" sz="1100" baseline="-25000" dirty="0">
                <a:highlight>
                  <a:srgbClr val="008000"/>
                </a:highlight>
              </a:rPr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B492300-C1B0-AE2E-E2CB-5AFAA90ECF71}"/>
              </a:ext>
            </a:extLst>
          </p:cNvPr>
          <p:cNvSpPr txBox="1"/>
          <p:nvPr/>
        </p:nvSpPr>
        <p:spPr>
          <a:xfrm>
            <a:off x="500956" y="5684505"/>
            <a:ext cx="322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008000"/>
                </a:highlight>
              </a:rPr>
              <a:t>D</a:t>
            </a:r>
            <a:r>
              <a:rPr lang="en-US" sz="1100" baseline="-25000" dirty="0">
                <a:highlight>
                  <a:srgbClr val="008000"/>
                </a:highlight>
              </a:rPr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67F0E74-0EC4-0C22-E126-254D6265651E}"/>
              </a:ext>
            </a:extLst>
          </p:cNvPr>
          <p:cNvSpPr txBox="1"/>
          <p:nvPr/>
        </p:nvSpPr>
        <p:spPr>
          <a:xfrm>
            <a:off x="1037620" y="5136954"/>
            <a:ext cx="357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FFFF00"/>
                </a:highlight>
              </a:rPr>
              <a:t> C</a:t>
            </a:r>
            <a:r>
              <a:rPr lang="en-US" sz="900" dirty="0">
                <a:solidFill>
                  <a:schemeClr val="bg1"/>
                </a:solidFill>
                <a:highlight>
                  <a:srgbClr val="FFFF00"/>
                </a:highlight>
              </a:rPr>
              <a:t>a</a:t>
            </a:r>
            <a:r>
              <a:rPr lang="en-US" sz="11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D05D97C-92A7-F37B-2106-2B64872649EC}"/>
              </a:ext>
            </a:extLst>
          </p:cNvPr>
          <p:cNvSpPr txBox="1"/>
          <p:nvPr/>
        </p:nvSpPr>
        <p:spPr>
          <a:xfrm>
            <a:off x="3790162" y="4620791"/>
            <a:ext cx="3033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FF0000"/>
                </a:highlight>
              </a:rPr>
              <a:t>P</a:t>
            </a:r>
            <a:r>
              <a:rPr lang="en-US" sz="1100" baseline="-25000" dirty="0">
                <a:highlight>
                  <a:srgbClr val="FF0000"/>
                </a:highlight>
              </a:rPr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C4AB80C-DEB8-861C-A63A-9EAC6D6A0D5F}"/>
              </a:ext>
            </a:extLst>
          </p:cNvPr>
          <p:cNvSpPr txBox="1"/>
          <p:nvPr/>
        </p:nvSpPr>
        <p:spPr>
          <a:xfrm>
            <a:off x="1628386" y="4581225"/>
            <a:ext cx="3033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FF0000"/>
                </a:highlight>
              </a:rPr>
              <a:t>P</a:t>
            </a:r>
            <a:r>
              <a:rPr lang="en-US" sz="1100" baseline="-25000" dirty="0">
                <a:highlight>
                  <a:srgbClr val="FF0000"/>
                </a:highlight>
              </a:rPr>
              <a:t>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CF3BFDD-73B4-8C95-60B0-852AFC319C3A}"/>
              </a:ext>
            </a:extLst>
          </p:cNvPr>
          <p:cNvSpPr txBox="1"/>
          <p:nvPr/>
        </p:nvSpPr>
        <p:spPr>
          <a:xfrm>
            <a:off x="2138504" y="4620791"/>
            <a:ext cx="357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FFFF00"/>
                </a:highlight>
              </a:rPr>
              <a:t> C</a:t>
            </a:r>
            <a:r>
              <a:rPr lang="en-US" sz="900" dirty="0">
                <a:solidFill>
                  <a:schemeClr val="bg1"/>
                </a:solidFill>
                <a:highlight>
                  <a:srgbClr val="FFFF00"/>
                </a:highlight>
              </a:rPr>
              <a:t>a</a:t>
            </a:r>
            <a:r>
              <a:rPr lang="en-US" sz="11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3B9275-A77D-D040-0BB4-DD0E5D8735CF}"/>
              </a:ext>
            </a:extLst>
          </p:cNvPr>
          <p:cNvSpPr txBox="1"/>
          <p:nvPr/>
        </p:nvSpPr>
        <p:spPr>
          <a:xfrm>
            <a:off x="4816662" y="4620791"/>
            <a:ext cx="357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FFFF00"/>
                </a:highlight>
              </a:rPr>
              <a:t> C</a:t>
            </a:r>
            <a:r>
              <a:rPr lang="en-US" sz="900" dirty="0">
                <a:solidFill>
                  <a:schemeClr val="bg1"/>
                </a:solidFill>
                <a:highlight>
                  <a:srgbClr val="FFFF00"/>
                </a:highlight>
              </a:rPr>
              <a:t>a</a:t>
            </a:r>
            <a:r>
              <a:rPr lang="en-US" sz="11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4606C1-5553-93A9-2878-E53F6E9D23CB}"/>
              </a:ext>
            </a:extLst>
          </p:cNvPr>
          <p:cNvSpPr txBox="1"/>
          <p:nvPr/>
        </p:nvSpPr>
        <p:spPr>
          <a:xfrm>
            <a:off x="3256535" y="5734702"/>
            <a:ext cx="322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008000"/>
                </a:highlight>
              </a:rPr>
              <a:t>D</a:t>
            </a:r>
            <a:r>
              <a:rPr lang="en-US" sz="1100" baseline="-25000" dirty="0">
                <a:highlight>
                  <a:srgbClr val="008000"/>
                </a:highlight>
              </a:rPr>
              <a:t>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4D9B7A-A8F4-AC96-B522-E892B06C4E9E}"/>
              </a:ext>
            </a:extLst>
          </p:cNvPr>
          <p:cNvSpPr txBox="1"/>
          <p:nvPr/>
        </p:nvSpPr>
        <p:spPr>
          <a:xfrm>
            <a:off x="2113405" y="5734702"/>
            <a:ext cx="322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008000"/>
                </a:highlight>
              </a:rPr>
              <a:t>D</a:t>
            </a:r>
            <a:r>
              <a:rPr lang="en-US" sz="1100" baseline="-25000" dirty="0">
                <a:highlight>
                  <a:srgbClr val="008000"/>
                </a:highlight>
              </a:rPr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606AF1-B190-BB44-DA1A-20659E7F7874}"/>
              </a:ext>
            </a:extLst>
          </p:cNvPr>
          <p:cNvSpPr txBox="1"/>
          <p:nvPr/>
        </p:nvSpPr>
        <p:spPr>
          <a:xfrm>
            <a:off x="4856210" y="5734702"/>
            <a:ext cx="322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008000"/>
                </a:highlight>
              </a:rPr>
              <a:t>D</a:t>
            </a:r>
            <a:r>
              <a:rPr lang="en-US" sz="1100" baseline="-25000" dirty="0">
                <a:highlight>
                  <a:srgbClr val="008000"/>
                </a:highlight>
              </a:rPr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8C299F8-8CE8-7FC1-DC3F-1DC3B489A5C6}"/>
              </a:ext>
            </a:extLst>
          </p:cNvPr>
          <p:cNvSpPr txBox="1"/>
          <p:nvPr/>
        </p:nvSpPr>
        <p:spPr>
          <a:xfrm>
            <a:off x="3760765" y="5718424"/>
            <a:ext cx="322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008000"/>
                </a:highlight>
              </a:rPr>
              <a:t>D</a:t>
            </a:r>
            <a:r>
              <a:rPr lang="en-US" sz="1100" baseline="-25000" dirty="0">
                <a:highlight>
                  <a:srgbClr val="008000"/>
                </a:highlight>
              </a:rPr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4497718-F00C-CF07-C061-24CD79DA4D8F}"/>
              </a:ext>
            </a:extLst>
          </p:cNvPr>
          <p:cNvSpPr txBox="1"/>
          <p:nvPr/>
        </p:nvSpPr>
        <p:spPr>
          <a:xfrm>
            <a:off x="6479559" y="5717649"/>
            <a:ext cx="322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008000"/>
                </a:highlight>
              </a:rPr>
              <a:t>D</a:t>
            </a:r>
            <a:r>
              <a:rPr lang="en-US" sz="1100" baseline="-25000" dirty="0">
                <a:highlight>
                  <a:srgbClr val="008000"/>
                </a:highlight>
              </a:rPr>
              <a:t>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EBF962A-6464-577F-9BE9-D5C955D92F87}"/>
              </a:ext>
            </a:extLst>
          </p:cNvPr>
          <p:cNvSpPr txBox="1"/>
          <p:nvPr/>
        </p:nvSpPr>
        <p:spPr>
          <a:xfrm>
            <a:off x="5380462" y="5717649"/>
            <a:ext cx="322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008000"/>
                </a:highlight>
              </a:rPr>
              <a:t>D</a:t>
            </a:r>
            <a:r>
              <a:rPr lang="en-US" sz="1100" baseline="-25000" dirty="0">
                <a:highlight>
                  <a:srgbClr val="008000"/>
                </a:highlight>
              </a:rPr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FE947D2-3C42-3E36-E182-F857CD8D7042}"/>
              </a:ext>
            </a:extLst>
          </p:cNvPr>
          <p:cNvSpPr txBox="1"/>
          <p:nvPr/>
        </p:nvSpPr>
        <p:spPr>
          <a:xfrm>
            <a:off x="5911721" y="5163803"/>
            <a:ext cx="357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FFFF00"/>
                </a:highlight>
              </a:rPr>
              <a:t> C</a:t>
            </a:r>
            <a:r>
              <a:rPr lang="en-US" sz="900" dirty="0">
                <a:solidFill>
                  <a:schemeClr val="bg1"/>
                </a:solidFill>
                <a:highlight>
                  <a:srgbClr val="FFFF00"/>
                </a:highlight>
              </a:rPr>
              <a:t>a</a:t>
            </a:r>
            <a:r>
              <a:rPr lang="en-US" sz="11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E74DC76-966A-6286-94F3-5DBE71FDB5BD}"/>
              </a:ext>
            </a:extLst>
          </p:cNvPr>
          <p:cNvSpPr txBox="1"/>
          <p:nvPr/>
        </p:nvSpPr>
        <p:spPr>
          <a:xfrm>
            <a:off x="7041801" y="5717649"/>
            <a:ext cx="357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FFFF00"/>
                </a:highlight>
              </a:rPr>
              <a:t> C</a:t>
            </a:r>
            <a:r>
              <a:rPr lang="en-US" sz="900" dirty="0">
                <a:solidFill>
                  <a:schemeClr val="bg1"/>
                </a:solidFill>
                <a:highlight>
                  <a:srgbClr val="FFFF00"/>
                </a:highlight>
              </a:rPr>
              <a:t>a</a:t>
            </a:r>
            <a:r>
              <a:rPr lang="en-US" sz="11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17D302A-1550-7F83-A268-5FC0537388D1}"/>
              </a:ext>
            </a:extLst>
          </p:cNvPr>
          <p:cNvSpPr txBox="1"/>
          <p:nvPr/>
        </p:nvSpPr>
        <p:spPr>
          <a:xfrm>
            <a:off x="8119012" y="5717649"/>
            <a:ext cx="322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008000"/>
                </a:highlight>
              </a:rPr>
              <a:t>D</a:t>
            </a:r>
            <a:r>
              <a:rPr lang="en-US" sz="1100" baseline="-25000" dirty="0">
                <a:highlight>
                  <a:srgbClr val="008000"/>
                </a:highlight>
              </a:rPr>
              <a:t>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73CFCD-A3F6-76F9-E232-8C98DDEEDD07}"/>
              </a:ext>
            </a:extLst>
          </p:cNvPr>
          <p:cNvSpPr txBox="1"/>
          <p:nvPr/>
        </p:nvSpPr>
        <p:spPr>
          <a:xfrm>
            <a:off x="8663497" y="5720874"/>
            <a:ext cx="3224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008000"/>
                </a:highlight>
              </a:rPr>
              <a:t>D</a:t>
            </a:r>
            <a:r>
              <a:rPr lang="en-US" sz="1100" baseline="-25000" dirty="0">
                <a:highlight>
                  <a:srgbClr val="008000"/>
                </a:highlight>
              </a:rPr>
              <a:t>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F74A904-D5CB-5CFE-C4FF-E90B69185DD5}"/>
              </a:ext>
            </a:extLst>
          </p:cNvPr>
          <p:cNvSpPr txBox="1"/>
          <p:nvPr/>
        </p:nvSpPr>
        <p:spPr>
          <a:xfrm>
            <a:off x="9762594" y="5717649"/>
            <a:ext cx="357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FFFF00"/>
                </a:highlight>
              </a:rPr>
              <a:t> C</a:t>
            </a:r>
            <a:r>
              <a:rPr lang="en-US" sz="900" dirty="0">
                <a:solidFill>
                  <a:schemeClr val="bg1"/>
                </a:solidFill>
                <a:highlight>
                  <a:srgbClr val="FFFF00"/>
                </a:highlight>
              </a:rPr>
              <a:t>a</a:t>
            </a:r>
            <a:r>
              <a:rPr lang="en-US" sz="11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7CA5CCA-A61D-9EE7-890F-1052B206547D}"/>
              </a:ext>
            </a:extLst>
          </p:cNvPr>
          <p:cNvSpPr txBox="1"/>
          <p:nvPr/>
        </p:nvSpPr>
        <p:spPr>
          <a:xfrm>
            <a:off x="10915392" y="5205396"/>
            <a:ext cx="357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FFFF00"/>
                </a:highlight>
              </a:rPr>
              <a:t> C</a:t>
            </a:r>
            <a:r>
              <a:rPr lang="en-US" sz="900" dirty="0">
                <a:solidFill>
                  <a:schemeClr val="bg1"/>
                </a:solidFill>
                <a:highlight>
                  <a:srgbClr val="FFFF00"/>
                </a:highlight>
              </a:rPr>
              <a:t>a</a:t>
            </a:r>
            <a:r>
              <a:rPr lang="en-US" sz="1100" dirty="0">
                <a:highlight>
                  <a:srgbClr val="FFFF00"/>
                </a:highlight>
              </a:rPr>
              <a:t> </a:t>
            </a:r>
          </a:p>
        </p:txBody>
      </p: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E9B9A6C9-4204-21E0-49D1-335D708996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16101" y="4990233"/>
            <a:ext cx="32267" cy="1957810"/>
          </a:xfrm>
          <a:prstGeom prst="bentConnector3">
            <a:avLst>
              <a:gd name="adj1" fmla="val 808464"/>
            </a:avLst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D04F3B6-E55E-207E-EF46-02AFC58768FE}"/>
              </a:ext>
            </a:extLst>
          </p:cNvPr>
          <p:cNvCxnSpPr/>
          <p:nvPr/>
        </p:nvCxnSpPr>
        <p:spPr>
          <a:xfrm>
            <a:off x="2616127" y="5985269"/>
            <a:ext cx="0" cy="36755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330727F-91BB-C11D-067B-94A97BEFC6BA}"/>
              </a:ext>
            </a:extLst>
          </p:cNvPr>
          <p:cNvCxnSpPr>
            <a:cxnSpLocks/>
          </p:cNvCxnSpPr>
          <p:nvPr/>
        </p:nvCxnSpPr>
        <p:spPr>
          <a:xfrm>
            <a:off x="2616127" y="6352822"/>
            <a:ext cx="2219122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0EBEB53-AE89-36AA-3756-4D1D7BA3476B}"/>
              </a:ext>
            </a:extLst>
          </p:cNvPr>
          <p:cNvCxnSpPr>
            <a:cxnSpLocks/>
          </p:cNvCxnSpPr>
          <p:nvPr/>
        </p:nvCxnSpPr>
        <p:spPr>
          <a:xfrm flipV="1">
            <a:off x="4831248" y="5985269"/>
            <a:ext cx="0" cy="367553"/>
          </a:xfrm>
          <a:prstGeom prst="line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20C00A5-B3A2-1666-52B5-24C863744C60}"/>
              </a:ext>
            </a:extLst>
          </p:cNvPr>
          <p:cNvGrpSpPr/>
          <p:nvPr/>
        </p:nvGrpSpPr>
        <p:grpSpPr>
          <a:xfrm>
            <a:off x="3009969" y="5984102"/>
            <a:ext cx="3126197" cy="489981"/>
            <a:chOff x="2746767" y="4694338"/>
            <a:chExt cx="2975640" cy="48998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21CB5C0-B931-F86F-1C1B-D8DCF6814082}"/>
                </a:ext>
              </a:extLst>
            </p:cNvPr>
            <p:cNvCxnSpPr>
              <a:cxnSpLocks/>
            </p:cNvCxnSpPr>
            <p:nvPr/>
          </p:nvCxnSpPr>
          <p:spPr>
            <a:xfrm>
              <a:off x="2750009" y="5184319"/>
              <a:ext cx="1838888" cy="0"/>
            </a:xfrm>
            <a:prstGeom prst="line">
              <a:avLst/>
            </a:prstGeom>
            <a:ln w="9525">
              <a:solidFill>
                <a:srgbClr val="008F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44A335F-C831-E8AE-3295-8D71E96BB8C0}"/>
                </a:ext>
              </a:extLst>
            </p:cNvPr>
            <p:cNvGrpSpPr/>
            <p:nvPr/>
          </p:nvGrpSpPr>
          <p:grpSpPr>
            <a:xfrm>
              <a:off x="2746767" y="4694338"/>
              <a:ext cx="2975640" cy="489981"/>
              <a:chOff x="2746767" y="4694338"/>
              <a:chExt cx="3329822" cy="489981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29FEC0D5-8082-D4C9-638B-3B65B947C9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7543" y="4695505"/>
                <a:ext cx="0" cy="488814"/>
              </a:xfrm>
              <a:prstGeom prst="line">
                <a:avLst/>
              </a:prstGeom>
              <a:ln w="9525">
                <a:solidFill>
                  <a:srgbClr val="008F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413B9AD-47E2-5ADF-E6E3-6C500ACA6F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6767" y="4695505"/>
                <a:ext cx="0" cy="488814"/>
              </a:xfrm>
              <a:prstGeom prst="line">
                <a:avLst/>
              </a:prstGeom>
              <a:ln w="9525">
                <a:solidFill>
                  <a:srgbClr val="008F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415348A-13EE-155F-0D13-ECAF1F93BE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8363" y="5184319"/>
                <a:ext cx="1578226" cy="0"/>
              </a:xfrm>
              <a:prstGeom prst="line">
                <a:avLst/>
              </a:prstGeom>
              <a:ln w="9525">
                <a:solidFill>
                  <a:srgbClr val="008F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05541817-D9A4-6520-52C9-F0A48500E1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76589" y="4694338"/>
                <a:ext cx="0" cy="488814"/>
              </a:xfrm>
              <a:prstGeom prst="line">
                <a:avLst/>
              </a:prstGeom>
              <a:ln w="9525">
                <a:solidFill>
                  <a:srgbClr val="008F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8E95405-77F7-3A28-4D50-774FE5088713}"/>
              </a:ext>
            </a:extLst>
          </p:cNvPr>
          <p:cNvGrpSpPr/>
          <p:nvPr/>
        </p:nvGrpSpPr>
        <p:grpSpPr>
          <a:xfrm>
            <a:off x="6320636" y="5984615"/>
            <a:ext cx="3438244" cy="625448"/>
            <a:chOff x="6218311" y="4694337"/>
            <a:chExt cx="3557864" cy="488815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59924B2-DB68-A3FD-CEFA-205D0A74D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6175" y="4695505"/>
              <a:ext cx="0" cy="481200"/>
            </a:xfrm>
            <a:prstGeom prst="line">
              <a:avLst/>
            </a:prstGeom>
            <a:ln w="9525">
              <a:solidFill>
                <a:srgbClr val="0432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Elbow Connector 98">
              <a:extLst>
                <a:ext uri="{FF2B5EF4-FFF2-40B4-BE49-F238E27FC236}">
                  <a16:creationId xmlns:a16="http://schemas.microsoft.com/office/drawing/2014/main" id="{B500F440-8869-157F-7200-C3A93E581C58}"/>
                </a:ext>
              </a:extLst>
            </p:cNvPr>
            <p:cNvCxnSpPr/>
            <p:nvPr/>
          </p:nvCxnSpPr>
          <p:spPr>
            <a:xfrm rot="16200000" flipH="1">
              <a:off x="7149534" y="3763114"/>
              <a:ext cx="1" cy="1862447"/>
            </a:xfrm>
            <a:prstGeom prst="bentConnector3">
              <a:avLst>
                <a:gd name="adj1" fmla="val 22860100000"/>
              </a:avLst>
            </a:prstGeom>
            <a:ln w="9525">
              <a:solidFill>
                <a:srgbClr val="0432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36A5A4B-4A01-2E8E-2128-94A92BA71579}"/>
                </a:ext>
              </a:extLst>
            </p:cNvPr>
            <p:cNvCxnSpPr>
              <a:cxnSpLocks/>
            </p:cNvCxnSpPr>
            <p:nvPr/>
          </p:nvCxnSpPr>
          <p:spPr>
            <a:xfrm>
              <a:off x="6218311" y="5176705"/>
              <a:ext cx="3553509" cy="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67B7D9D-67F5-FA53-3291-600AD89D5769}"/>
                </a:ext>
              </a:extLst>
            </p:cNvPr>
            <p:cNvCxnSpPr>
              <a:cxnSpLocks/>
            </p:cNvCxnSpPr>
            <p:nvPr/>
          </p:nvCxnSpPr>
          <p:spPr>
            <a:xfrm>
              <a:off x="6218311" y="4879281"/>
              <a:ext cx="0" cy="303871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7CD911A-2B20-AB20-0D68-DBFE23C58372}"/>
              </a:ext>
            </a:extLst>
          </p:cNvPr>
          <p:cNvGrpSpPr/>
          <p:nvPr/>
        </p:nvGrpSpPr>
        <p:grpSpPr>
          <a:xfrm>
            <a:off x="855222" y="5995902"/>
            <a:ext cx="3388104" cy="576504"/>
            <a:chOff x="592019" y="4706138"/>
            <a:chExt cx="3557145" cy="576504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CB1B861-52FA-72AB-3119-5CB7095C5C41}"/>
                </a:ext>
              </a:extLst>
            </p:cNvPr>
            <p:cNvCxnSpPr/>
            <p:nvPr/>
          </p:nvCxnSpPr>
          <p:spPr>
            <a:xfrm>
              <a:off x="592019" y="4915089"/>
              <a:ext cx="0" cy="36755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4F89A84-9C0B-05D3-9815-739E49B4CF3B}"/>
                </a:ext>
              </a:extLst>
            </p:cNvPr>
            <p:cNvCxnSpPr>
              <a:cxnSpLocks/>
            </p:cNvCxnSpPr>
            <p:nvPr/>
          </p:nvCxnSpPr>
          <p:spPr>
            <a:xfrm>
              <a:off x="594198" y="5282642"/>
              <a:ext cx="3553509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5D6B266-6644-6E8E-23F7-8CF0D2E23A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43847" y="4706138"/>
              <a:ext cx="5317" cy="576504"/>
            </a:xfrm>
            <a:prstGeom prst="line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536A0B2-DE54-4B2A-B65D-303E1E162759}"/>
              </a:ext>
            </a:extLst>
          </p:cNvPr>
          <p:cNvGrpSpPr/>
          <p:nvPr/>
        </p:nvGrpSpPr>
        <p:grpSpPr>
          <a:xfrm>
            <a:off x="7621416" y="5978019"/>
            <a:ext cx="3387513" cy="332010"/>
            <a:chOff x="7596288" y="4688255"/>
            <a:chExt cx="3329822" cy="306135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BC55519-686C-77EA-D683-B8C504840B7D}"/>
                </a:ext>
              </a:extLst>
            </p:cNvPr>
            <p:cNvCxnSpPr>
              <a:cxnSpLocks/>
            </p:cNvCxnSpPr>
            <p:nvPr/>
          </p:nvCxnSpPr>
          <p:spPr>
            <a:xfrm>
              <a:off x="9259685" y="4692653"/>
              <a:ext cx="0" cy="300052"/>
            </a:xfrm>
            <a:prstGeom prst="line">
              <a:avLst/>
            </a:prstGeom>
            <a:ln w="9525">
              <a:solidFill>
                <a:srgbClr val="9437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0DE91E4-C14D-80CF-1C9F-03A1A80A30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6288" y="4985605"/>
              <a:ext cx="3329822" cy="2627"/>
            </a:xfrm>
            <a:prstGeom prst="line">
              <a:avLst/>
            </a:prstGeom>
            <a:ln w="9525">
              <a:solidFill>
                <a:srgbClr val="9437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4853CD4-90E7-4806-DE37-E17BEFE648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9077" y="4694338"/>
              <a:ext cx="0" cy="300052"/>
            </a:xfrm>
            <a:prstGeom prst="line">
              <a:avLst/>
            </a:prstGeom>
            <a:ln w="9525">
              <a:solidFill>
                <a:srgbClr val="9437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8DF6B93-6405-9628-620A-C962E17F3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22398" y="4688255"/>
              <a:ext cx="0" cy="301219"/>
            </a:xfrm>
            <a:prstGeom prst="line">
              <a:avLst/>
            </a:prstGeom>
            <a:ln w="9525">
              <a:solidFill>
                <a:srgbClr val="9437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EE6DAA3-A445-4F50-A892-758F2149B9E3}"/>
              </a:ext>
            </a:extLst>
          </p:cNvPr>
          <p:cNvGrpSpPr/>
          <p:nvPr/>
        </p:nvGrpSpPr>
        <p:grpSpPr>
          <a:xfrm>
            <a:off x="7372969" y="5981044"/>
            <a:ext cx="2170501" cy="488814"/>
            <a:chOff x="7417721" y="4691280"/>
            <a:chExt cx="1923013" cy="393897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4B5DEF2-265F-D69F-FAD5-75EC38C9EE5A}"/>
                </a:ext>
              </a:extLst>
            </p:cNvPr>
            <p:cNvCxnSpPr>
              <a:cxnSpLocks/>
            </p:cNvCxnSpPr>
            <p:nvPr/>
          </p:nvCxnSpPr>
          <p:spPr>
            <a:xfrm>
              <a:off x="7417721" y="4702485"/>
              <a:ext cx="0" cy="382692"/>
            </a:xfrm>
            <a:prstGeom prst="line">
              <a:avLst/>
            </a:prstGeom>
            <a:ln w="9525">
              <a:solidFill>
                <a:srgbClr val="FF4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06CA316-0C39-7AA7-FCF8-FB67154D5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7721" y="5082002"/>
              <a:ext cx="1923013" cy="2232"/>
            </a:xfrm>
            <a:prstGeom prst="line">
              <a:avLst/>
            </a:prstGeom>
            <a:ln w="9525">
              <a:solidFill>
                <a:srgbClr val="FF4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97EF7924-0083-D98B-B6BF-9B47C799DE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7559" y="4691280"/>
              <a:ext cx="0" cy="393897"/>
            </a:xfrm>
            <a:prstGeom prst="line">
              <a:avLst/>
            </a:prstGeom>
            <a:ln w="9525">
              <a:solidFill>
                <a:srgbClr val="FF40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F16672C6-F5C3-117B-223C-E8113C2644E4}"/>
              </a:ext>
            </a:extLst>
          </p:cNvPr>
          <p:cNvSpPr txBox="1"/>
          <p:nvPr/>
        </p:nvSpPr>
        <p:spPr>
          <a:xfrm>
            <a:off x="10573943" y="5671134"/>
            <a:ext cx="12540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Terminal State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E1AA00F-8202-EDEA-576C-BF9B696BB678}"/>
              </a:ext>
            </a:extLst>
          </p:cNvPr>
          <p:cNvCxnSpPr>
            <a:cxnSpLocks/>
          </p:cNvCxnSpPr>
          <p:nvPr/>
        </p:nvCxnSpPr>
        <p:spPr>
          <a:xfrm>
            <a:off x="4835249" y="6352408"/>
            <a:ext cx="97535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78BCC6D-5904-D0E2-960E-AA8885B270CA}"/>
              </a:ext>
            </a:extLst>
          </p:cNvPr>
          <p:cNvCxnSpPr>
            <a:cxnSpLocks/>
          </p:cNvCxnSpPr>
          <p:nvPr/>
        </p:nvCxnSpPr>
        <p:spPr>
          <a:xfrm flipV="1">
            <a:off x="5803974" y="5988041"/>
            <a:ext cx="0" cy="367553"/>
          </a:xfrm>
          <a:prstGeom prst="line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65938A5-BAB6-646B-834C-C7D689A8B160}"/>
              </a:ext>
            </a:extLst>
          </p:cNvPr>
          <p:cNvCxnSpPr>
            <a:cxnSpLocks/>
          </p:cNvCxnSpPr>
          <p:nvPr/>
        </p:nvCxnSpPr>
        <p:spPr>
          <a:xfrm flipV="1">
            <a:off x="9543470" y="6458271"/>
            <a:ext cx="1653036" cy="7647"/>
          </a:xfrm>
          <a:prstGeom prst="line">
            <a:avLst/>
          </a:prstGeom>
          <a:ln w="9525">
            <a:solidFill>
              <a:srgbClr val="FF4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A7876EB-0377-B041-952E-E9478110BBD7}"/>
              </a:ext>
            </a:extLst>
          </p:cNvPr>
          <p:cNvCxnSpPr>
            <a:cxnSpLocks/>
          </p:cNvCxnSpPr>
          <p:nvPr/>
        </p:nvCxnSpPr>
        <p:spPr>
          <a:xfrm flipV="1">
            <a:off x="11199292" y="5973306"/>
            <a:ext cx="0" cy="488814"/>
          </a:xfrm>
          <a:prstGeom prst="line">
            <a:avLst/>
          </a:prstGeom>
          <a:ln w="9525">
            <a:solidFill>
              <a:srgbClr val="FF4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DA0AC4A1-32E0-8FB2-6935-0BCF5B8CB30A}"/>
              </a:ext>
            </a:extLst>
          </p:cNvPr>
          <p:cNvSpPr txBox="1"/>
          <p:nvPr/>
        </p:nvSpPr>
        <p:spPr>
          <a:xfrm>
            <a:off x="537261" y="2469562"/>
            <a:ext cx="58853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Reward</a:t>
            </a:r>
            <a:r>
              <a:rPr lang="en-US" dirty="0"/>
              <a:t> = { successful pick-up 	+ environment-size/2</a:t>
            </a:r>
          </a:p>
          <a:p>
            <a:r>
              <a:rPr lang="en-US" dirty="0"/>
              <a:t>	   successful drop-off  	+ environment-size </a:t>
            </a:r>
          </a:p>
          <a:p>
            <a:r>
              <a:rPr lang="en-US" dirty="0"/>
              <a:t>	   illegal pick-up 		– 10</a:t>
            </a:r>
          </a:p>
          <a:p>
            <a:r>
              <a:rPr lang="en-US" dirty="0"/>
              <a:t>	   illegal drop-off 		– 10 </a:t>
            </a:r>
          </a:p>
          <a:p>
            <a:r>
              <a:rPr lang="en-US" dirty="0"/>
              <a:t>	   bumping an obstacle 	 – 5</a:t>
            </a:r>
          </a:p>
          <a:p>
            <a:r>
              <a:rPr lang="en-US" dirty="0"/>
              <a:t>	   timestep penalty 		– 1 }</a:t>
            </a:r>
          </a:p>
        </p:txBody>
      </p:sp>
    </p:spTree>
    <p:extLst>
      <p:ext uri="{BB962C8B-B14F-4D97-AF65-F5344CB8AC3E}">
        <p14:creationId xmlns:p14="http://schemas.microsoft.com/office/powerpoint/2010/main" val="1635696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2FD76E-A5F9-F9EC-068A-A903076A9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9237" y="122670"/>
            <a:ext cx="6019800" cy="1625600"/>
          </a:xfrm>
          <a:prstGeom prst="rect">
            <a:avLst/>
          </a:prstGeom>
        </p:spPr>
      </p:pic>
      <p:pic>
        <p:nvPicPr>
          <p:cNvPr id="8" name="UberPool_aftertraining.mov" descr="UberPool_aftertraining.mov">
            <a:hlinkClick r:id="" action="ppaction://media"/>
            <a:extLst>
              <a:ext uri="{FF2B5EF4-FFF2-40B4-BE49-F238E27FC236}">
                <a16:creationId xmlns:a16="http://schemas.microsoft.com/office/drawing/2014/main" id="{37161F29-9161-13F4-E910-BF29687346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68936" y="2108544"/>
            <a:ext cx="3602174" cy="4626786"/>
          </a:xfrm>
          <a:prstGeom prst="rect">
            <a:avLst/>
          </a:prstGeom>
        </p:spPr>
      </p:pic>
      <p:pic>
        <p:nvPicPr>
          <p:cNvPr id="4" name="UberPool_untrained.mov" descr="UberPool_untrained.mov">
            <a:hlinkClick r:id="" action="ppaction://media"/>
            <a:extLst>
              <a:ext uri="{FF2B5EF4-FFF2-40B4-BE49-F238E27FC236}">
                <a16:creationId xmlns:a16="http://schemas.microsoft.com/office/drawing/2014/main" id="{90255B96-93F5-66B1-F3A9-DE3F7FAA6BC8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2537" y="2133313"/>
            <a:ext cx="3602174" cy="462678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522E64-D587-77FE-982A-F5C70F9B6398}"/>
              </a:ext>
            </a:extLst>
          </p:cNvPr>
          <p:cNvSpPr txBox="1"/>
          <p:nvPr/>
        </p:nvSpPr>
        <p:spPr>
          <a:xfrm>
            <a:off x="1794515" y="1756126"/>
            <a:ext cx="170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Untrained agent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883A7C-BE5B-A614-7B94-921910880E57}"/>
              </a:ext>
            </a:extLst>
          </p:cNvPr>
          <p:cNvSpPr txBox="1"/>
          <p:nvPr/>
        </p:nvSpPr>
        <p:spPr>
          <a:xfrm>
            <a:off x="7814316" y="1743741"/>
            <a:ext cx="146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Trained agent</a:t>
            </a:r>
          </a:p>
        </p:txBody>
      </p:sp>
    </p:spTree>
    <p:extLst>
      <p:ext uri="{BB962C8B-B14F-4D97-AF65-F5344CB8AC3E}">
        <p14:creationId xmlns:p14="http://schemas.microsoft.com/office/powerpoint/2010/main" val="37509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75DB199B-BFDE-C569-9420-41B2B2D564A4}"/>
              </a:ext>
            </a:extLst>
          </p:cNvPr>
          <p:cNvSpPr/>
          <p:nvPr/>
        </p:nvSpPr>
        <p:spPr>
          <a:xfrm>
            <a:off x="6000916" y="250594"/>
            <a:ext cx="6112514" cy="64142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6132B82-75C2-DF46-A23F-E1009E7F1187}"/>
              </a:ext>
            </a:extLst>
          </p:cNvPr>
          <p:cNvSpPr/>
          <p:nvPr/>
        </p:nvSpPr>
        <p:spPr>
          <a:xfrm>
            <a:off x="147919" y="242047"/>
            <a:ext cx="5768102" cy="641424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CDA1A0ED-BC86-1BFD-8CF0-05DB33B0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75" y="259907"/>
            <a:ext cx="3923979" cy="679904"/>
          </a:xfrm>
        </p:spPr>
        <p:txBody>
          <a:bodyPr>
            <a:normAutofit/>
          </a:bodyPr>
          <a:lstStyle/>
          <a:p>
            <a:r>
              <a:rPr lang="en-US" sz="2600" dirty="0"/>
              <a:t>Epsilon-Greedy Policy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DD67FFF8-2A11-ECE5-C7BE-9248A53F9F8C}"/>
              </a:ext>
            </a:extLst>
          </p:cNvPr>
          <p:cNvSpPr txBox="1">
            <a:spLocks/>
          </p:cNvSpPr>
          <p:nvPr/>
        </p:nvSpPr>
        <p:spPr>
          <a:xfrm>
            <a:off x="6478538" y="264897"/>
            <a:ext cx="5425568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UCB (Upper Confidence Bound) Policy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597856-DBE8-4924-DE55-96F9732314E5}"/>
              </a:ext>
            </a:extLst>
          </p:cNvPr>
          <p:cNvSpPr txBox="1"/>
          <p:nvPr/>
        </p:nvSpPr>
        <p:spPr>
          <a:xfrm>
            <a:off x="485429" y="1123753"/>
            <a:ext cx="1392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Action at time (t)</a:t>
            </a:r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65075EA2-67D4-E9D9-D65E-BC4C50D4A1D7}"/>
              </a:ext>
            </a:extLst>
          </p:cNvPr>
          <p:cNvSpPr/>
          <p:nvPr/>
        </p:nvSpPr>
        <p:spPr>
          <a:xfrm>
            <a:off x="1667055" y="849990"/>
            <a:ext cx="310661" cy="765960"/>
          </a:xfrm>
          <a:prstGeom prst="leftBrace">
            <a:avLst/>
          </a:prstGeom>
          <a:ln w="19050" cap="rnd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08FD18C-11DC-A874-6C44-96CF92809A7F}"/>
              </a:ext>
            </a:extLst>
          </p:cNvPr>
          <p:cNvSpPr txBox="1"/>
          <p:nvPr/>
        </p:nvSpPr>
        <p:spPr>
          <a:xfrm>
            <a:off x="2651158" y="901955"/>
            <a:ext cx="22314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max Q</a:t>
            </a:r>
            <a:r>
              <a:rPr lang="en-US" sz="1200" baseline="-25000" dirty="0"/>
              <a:t>t</a:t>
            </a:r>
            <a:r>
              <a:rPr lang="en-US" sz="1200" dirty="0"/>
              <a:t>(a)	 probability 1-ϵ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7C0DC10-2533-98A0-A4C2-95DCEE2D3013}"/>
              </a:ext>
            </a:extLst>
          </p:cNvPr>
          <p:cNvSpPr txBox="1"/>
          <p:nvPr/>
        </p:nvSpPr>
        <p:spPr>
          <a:xfrm>
            <a:off x="2629309" y="1262251"/>
            <a:ext cx="2270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random action (a)   probability 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25C0133-5AC4-FFBB-CAA3-4C3B72B2F64B}"/>
                  </a:ext>
                </a:extLst>
              </p:cNvPr>
              <p:cNvSpPr txBox="1"/>
              <p:nvPr/>
            </p:nvSpPr>
            <p:spPr>
              <a:xfrm>
                <a:off x="7097647" y="797663"/>
                <a:ext cx="3962578" cy="530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Action at time (t)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GB" sz="14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25C0133-5AC4-FFBB-CAA3-4C3B72B2F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647" y="797663"/>
                <a:ext cx="3962578" cy="530723"/>
              </a:xfrm>
              <a:prstGeom prst="rect">
                <a:avLst/>
              </a:prstGeom>
              <a:blipFill>
                <a:blip r:embed="rId3"/>
                <a:stretch>
                  <a:fillRect l="-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112A117F-19B8-9E16-2BF9-32CD80FBC1B8}"/>
              </a:ext>
            </a:extLst>
          </p:cNvPr>
          <p:cNvSpPr txBox="1"/>
          <p:nvPr/>
        </p:nvSpPr>
        <p:spPr>
          <a:xfrm>
            <a:off x="1931147" y="905953"/>
            <a:ext cx="683865" cy="27699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Exploit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8D09B4-EA75-9F70-B193-3AD94CCFE049}"/>
              </a:ext>
            </a:extLst>
          </p:cNvPr>
          <p:cNvSpPr txBox="1"/>
          <p:nvPr/>
        </p:nvSpPr>
        <p:spPr>
          <a:xfrm>
            <a:off x="1945442" y="1277716"/>
            <a:ext cx="683866" cy="27699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Explore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530615B-2259-FE7C-2AA7-FCC4E9F098FD}"/>
              </a:ext>
            </a:extLst>
          </p:cNvPr>
          <p:cNvSpPr txBox="1"/>
          <p:nvPr/>
        </p:nvSpPr>
        <p:spPr>
          <a:xfrm>
            <a:off x="9367926" y="1353641"/>
            <a:ext cx="632601" cy="27699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Exploit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FDAEAEA-5D53-C824-28C7-5DBED2C4FF28}"/>
              </a:ext>
            </a:extLst>
          </p:cNvPr>
          <p:cNvSpPr txBox="1"/>
          <p:nvPr/>
        </p:nvSpPr>
        <p:spPr>
          <a:xfrm>
            <a:off x="10264535" y="1346513"/>
            <a:ext cx="714401" cy="27699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Explore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3EDD6D87-E727-1E81-6F3C-861975823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31" y="1825000"/>
            <a:ext cx="4676941" cy="2349117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EFC0487F-0850-CDF3-48EE-44F02028E2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81" r="610"/>
          <a:stretch/>
        </p:blipFill>
        <p:spPr>
          <a:xfrm>
            <a:off x="792932" y="4287964"/>
            <a:ext cx="4676940" cy="2310866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C2F0A8F-C117-C9DB-9020-3D01B4384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920" y="1824999"/>
            <a:ext cx="4571519" cy="2346761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7D4CEF80-49C9-E886-B6A4-76EA7E081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8920" y="4248152"/>
            <a:ext cx="4571519" cy="228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9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75DB199B-BFDE-C569-9420-41B2B2D564A4}"/>
              </a:ext>
            </a:extLst>
          </p:cNvPr>
          <p:cNvSpPr/>
          <p:nvPr/>
        </p:nvSpPr>
        <p:spPr>
          <a:xfrm>
            <a:off x="6000916" y="250594"/>
            <a:ext cx="6112514" cy="64142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6132B82-75C2-DF46-A23F-E1009E7F1187}"/>
              </a:ext>
            </a:extLst>
          </p:cNvPr>
          <p:cNvSpPr/>
          <p:nvPr/>
        </p:nvSpPr>
        <p:spPr>
          <a:xfrm>
            <a:off x="147919" y="242047"/>
            <a:ext cx="5768102" cy="641424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CDA1A0ED-BC86-1BFD-8CF0-05DB33B0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015" y="137236"/>
            <a:ext cx="3923979" cy="679904"/>
          </a:xfrm>
        </p:spPr>
        <p:txBody>
          <a:bodyPr>
            <a:normAutofit/>
          </a:bodyPr>
          <a:lstStyle/>
          <a:p>
            <a:r>
              <a:rPr lang="en-US" sz="2600" dirty="0"/>
              <a:t>Epsilon-Greedy Policy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DD67FFF8-2A11-ECE5-C7BE-9248A53F9F8C}"/>
              </a:ext>
            </a:extLst>
          </p:cNvPr>
          <p:cNvSpPr txBox="1">
            <a:spLocks/>
          </p:cNvSpPr>
          <p:nvPr/>
        </p:nvSpPr>
        <p:spPr>
          <a:xfrm>
            <a:off x="6478538" y="196657"/>
            <a:ext cx="5425568" cy="679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UCB (Upper Confidence Bound) Policy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64B1-BAD5-DB51-869D-78B4ECDCF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670" y="701087"/>
            <a:ext cx="3498225" cy="2398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BB3E77-DBEA-A2C6-F834-08229AEFE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955" y="3114208"/>
            <a:ext cx="3498225" cy="2435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08ACD8-1B32-5543-563A-79EA110087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1530"/>
          <a:stretch/>
        </p:blipFill>
        <p:spPr>
          <a:xfrm>
            <a:off x="1292454" y="3075161"/>
            <a:ext cx="3428795" cy="24747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41750B0-701D-5287-9418-95237EA94F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7861"/>
          <a:stretch/>
        </p:blipFill>
        <p:spPr>
          <a:xfrm>
            <a:off x="7670413" y="3045175"/>
            <a:ext cx="69256" cy="2301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E2B7DE-6A8D-85EF-0A44-7C41655FBD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6745"/>
          <a:stretch/>
        </p:blipFill>
        <p:spPr>
          <a:xfrm>
            <a:off x="7869243" y="3126097"/>
            <a:ext cx="2911647" cy="67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925327-A51A-CA1E-E910-7B3B5ABE41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1"/>
          <a:stretch/>
        </p:blipFill>
        <p:spPr>
          <a:xfrm>
            <a:off x="1317572" y="730929"/>
            <a:ext cx="3428795" cy="2350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53BD86-6768-5DF3-FA9D-5E6B1A6C11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622" b="11278"/>
          <a:stretch/>
        </p:blipFill>
        <p:spPr>
          <a:xfrm>
            <a:off x="4256720" y="5437993"/>
            <a:ext cx="3598235" cy="109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5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D64CD-55EB-E3B5-5ECD-4EE1CCB0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Q learning Model</a:t>
            </a:r>
          </a:p>
        </p:txBody>
      </p:sp>
      <p:pic>
        <p:nvPicPr>
          <p:cNvPr id="7" name="Bigger_env.mov" descr="Bigger_env.mov">
            <a:hlinkClick r:id="" action="ppaction://media"/>
            <a:extLst>
              <a:ext uri="{FF2B5EF4-FFF2-40B4-BE49-F238E27FC236}">
                <a16:creationId xmlns:a16="http://schemas.microsoft.com/office/drawing/2014/main" id="{95EAF601-4E64-44F7-5BF7-4826BB6FB7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3925" y="1825625"/>
            <a:ext cx="5264150" cy="4351338"/>
          </a:xfrm>
        </p:spPr>
      </p:pic>
    </p:spTree>
    <p:extLst>
      <p:ext uri="{BB962C8B-B14F-4D97-AF65-F5344CB8AC3E}">
        <p14:creationId xmlns:p14="http://schemas.microsoft.com/office/powerpoint/2010/main" val="10117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9D38F21-1548-A74F-A7B7-8E632820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Advanced Team Tasks</a:t>
            </a:r>
          </a:p>
        </p:txBody>
      </p:sp>
    </p:spTree>
    <p:extLst>
      <p:ext uri="{BB962C8B-B14F-4D97-AF65-F5344CB8AC3E}">
        <p14:creationId xmlns:p14="http://schemas.microsoft.com/office/powerpoint/2010/main" val="22245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{ED929261-1EBB-A748-9801-7C12948BCAFB}tf16401378</Template>
  <TotalTime>1037</TotalTime>
  <Words>823</Words>
  <Application>Microsoft Macintosh PowerPoint</Application>
  <PresentationFormat>Widescreen</PresentationFormat>
  <Paragraphs>139</Paragraphs>
  <Slides>17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INM707 Deep Reinforcement Learning Coursework Presentation</vt:lpstr>
      <vt:lpstr>PowerPoint Presentation</vt:lpstr>
      <vt:lpstr>UberPool Environment</vt:lpstr>
      <vt:lpstr>PowerPoint Presentation</vt:lpstr>
      <vt:lpstr>PowerPoint Presentation</vt:lpstr>
      <vt:lpstr>Epsilon-Greedy Policy</vt:lpstr>
      <vt:lpstr>Epsilon-Greedy Policy</vt:lpstr>
      <vt:lpstr>Final Q learning Model</vt:lpstr>
      <vt:lpstr>PowerPoint Presentation</vt:lpstr>
      <vt:lpstr>Introduction</vt:lpstr>
      <vt:lpstr>Technical Details</vt:lpstr>
      <vt:lpstr>Implementation Details + Task Breakdown</vt:lpstr>
      <vt:lpstr>Results – Single Run </vt:lpstr>
      <vt:lpstr>Results – Hyperparameter Tuning</vt:lpstr>
      <vt:lpstr>PowerPoint Presentation</vt:lpstr>
      <vt:lpstr>Q-Learning Implementation in Atari Pong Environment</vt:lpstr>
      <vt:lpstr>Training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INM707 Deep Reinforcement Learning Coursework Presentation</dc:title>
  <dc:creator>PG-Mammadova, Elnara</dc:creator>
  <cp:lastModifiedBy>PG-Mammadova, Elnara</cp:lastModifiedBy>
  <cp:revision>3</cp:revision>
  <cp:lastPrinted>2022-05-24T11:45:00Z</cp:lastPrinted>
  <dcterms:created xsi:type="dcterms:W3CDTF">2022-05-23T18:54:48Z</dcterms:created>
  <dcterms:modified xsi:type="dcterms:W3CDTF">2022-05-24T12:12:40Z</dcterms:modified>
</cp:coreProperties>
</file>